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7"/>
  </p:notesMasterIdLst>
  <p:sldIdLst>
    <p:sldId id="256" r:id="rId2"/>
    <p:sldId id="274" r:id="rId3"/>
    <p:sldId id="260" r:id="rId4"/>
    <p:sldId id="279" r:id="rId5"/>
    <p:sldId id="281" r:id="rId6"/>
    <p:sldId id="280" r:id="rId7"/>
    <p:sldId id="282" r:id="rId8"/>
    <p:sldId id="277" r:id="rId9"/>
    <p:sldId id="283" r:id="rId10"/>
    <p:sldId id="257" r:id="rId11"/>
    <p:sldId id="276" r:id="rId12"/>
    <p:sldId id="262" r:id="rId13"/>
    <p:sldId id="267" r:id="rId14"/>
    <p:sldId id="264" r:id="rId15"/>
    <p:sldId id="273" r:id="rId16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84" d="100"/>
          <a:sy n="84" d="100"/>
        </p:scale>
        <p:origin x="-1402" y="-67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8D660C5-337A-44A5-9128-25576948BD3D}" type="datetimeFigureOut">
              <a:rPr lang="en-US" smtClean="0"/>
              <a:t>11/12/2019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8D7EF6C-E23C-4654-9260-C9B0BC9903B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6239455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8D7EF6C-E23C-4654-9260-C9B0BC9903B7}" type="slidenum">
              <a:rPr lang="en-US" smtClean="0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1633365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F38AD8-2AB3-4182-A33A-F16C15829B5E}" type="datetimeFigureOut">
              <a:rPr lang="en-US" smtClean="0"/>
              <a:t>11/12/2019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E759F4-E157-42F5-B638-20F95EBA32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6163294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F38AD8-2AB3-4182-A33A-F16C15829B5E}" type="datetimeFigureOut">
              <a:rPr lang="en-US" smtClean="0"/>
              <a:t>11/12/2019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E759F4-E157-42F5-B638-20F95EBA32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302005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F38AD8-2AB3-4182-A33A-F16C15829B5E}" type="datetimeFigureOut">
              <a:rPr lang="en-US" smtClean="0"/>
              <a:t>11/12/2019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E759F4-E157-42F5-B638-20F95EBA32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5610703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F38AD8-2AB3-4182-A33A-F16C15829B5E}" type="datetimeFigureOut">
              <a:rPr lang="en-US" smtClean="0"/>
              <a:t>11/12/2019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E759F4-E157-42F5-B638-20F95EBA32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7734699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F38AD8-2AB3-4182-A33A-F16C15829B5E}" type="datetimeFigureOut">
              <a:rPr lang="en-US" smtClean="0"/>
              <a:t>11/12/2019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E759F4-E157-42F5-B638-20F95EBA32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2340415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F38AD8-2AB3-4182-A33A-F16C15829B5E}" type="datetimeFigureOut">
              <a:rPr lang="en-US" smtClean="0"/>
              <a:t>11/12/2019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E759F4-E157-42F5-B638-20F95EBA32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656991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F38AD8-2AB3-4182-A33A-F16C15829B5E}" type="datetimeFigureOut">
              <a:rPr lang="en-US" smtClean="0"/>
              <a:t>11/12/2019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E759F4-E157-42F5-B638-20F95EBA32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3398724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F38AD8-2AB3-4182-A33A-F16C15829B5E}" type="datetimeFigureOut">
              <a:rPr lang="en-US" smtClean="0"/>
              <a:t>11/12/2019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E759F4-E157-42F5-B638-20F95EBA32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0293606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F38AD8-2AB3-4182-A33A-F16C15829B5E}" type="datetimeFigureOut">
              <a:rPr lang="en-US" smtClean="0"/>
              <a:t>11/12/2019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E759F4-E157-42F5-B638-20F95EBA32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6952882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F38AD8-2AB3-4182-A33A-F16C15829B5E}" type="datetimeFigureOut">
              <a:rPr lang="en-US" smtClean="0"/>
              <a:t>11/12/2019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E759F4-E157-42F5-B638-20F95EBA32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27989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F38AD8-2AB3-4182-A33A-F16C15829B5E}" type="datetimeFigureOut">
              <a:rPr lang="en-US" smtClean="0"/>
              <a:t>11/12/2019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E759F4-E157-42F5-B638-20F95EBA32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7832222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6F38AD8-2AB3-4182-A33A-F16C15829B5E}" type="datetimeFigureOut">
              <a:rPr lang="en-US" smtClean="0"/>
              <a:t>11/12/2019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7E759F4-E157-42F5-B638-20F95EBA32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9274177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gif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6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6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6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990600" y="0"/>
            <a:ext cx="6400800" cy="1752600"/>
          </a:xfrm>
        </p:spPr>
        <p:txBody>
          <a:bodyPr/>
          <a:lstStyle/>
          <a:p>
            <a:r>
              <a:rPr lang="en-US" dirty="0" smtClean="0"/>
              <a:t>Chapter 4</a:t>
            </a:r>
          </a:p>
          <a:p>
            <a:r>
              <a:rPr lang="en-US" dirty="0" smtClean="0"/>
              <a:t>Lesson 4.6</a:t>
            </a:r>
            <a:endParaRPr lang="en-US" dirty="0"/>
          </a:p>
        </p:txBody>
      </p:sp>
      <p:pic>
        <p:nvPicPr>
          <p:cNvPr id="1026" name="Picture 2" descr="Go Math! Student Set 2016 Grade 4 | Main photo (Cover)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81200" y="1360714"/>
            <a:ext cx="4454452" cy="5486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37240062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33400" y="228600"/>
            <a:ext cx="824865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000" dirty="0" smtClean="0"/>
              <a:t>From Earlier…</a:t>
            </a:r>
            <a:r>
              <a:rPr lang="en-US" sz="4000" dirty="0" smtClean="0"/>
              <a:t>Draw a bar model </a:t>
            </a:r>
            <a:endParaRPr lang="en-US" sz="4000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8600" y="1752600"/>
            <a:ext cx="8553450" cy="819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8221284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505200" y="274638"/>
            <a:ext cx="5181600" cy="3763962"/>
          </a:xfrm>
        </p:spPr>
        <p:txBody>
          <a:bodyPr>
            <a:normAutofit/>
          </a:bodyPr>
          <a:lstStyle/>
          <a:p>
            <a:r>
              <a:rPr lang="en-US" dirty="0" smtClean="0"/>
              <a:t>Fluency</a:t>
            </a:r>
            <a:br>
              <a:rPr lang="en-US" dirty="0" smtClean="0"/>
            </a:br>
            <a:r>
              <a:rPr lang="en-US" dirty="0"/>
              <a:t/>
            </a:r>
            <a:br>
              <a:rPr lang="en-US" dirty="0"/>
            </a:br>
            <a:r>
              <a:rPr lang="en-US" dirty="0" smtClean="0"/>
              <a:t>Division is the inverse of multiplication</a:t>
            </a:r>
            <a:endParaRPr lang="en-US" dirty="0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2590800" cy="685868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6065072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8200" y="1864331"/>
            <a:ext cx="7351376" cy="497858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1066800" y="76200"/>
            <a:ext cx="67056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smtClean="0"/>
              <a:t>How could you divide these oranges evenly?</a:t>
            </a: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21612451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 descr="Image result for parts of a division problem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90600" y="1295399"/>
            <a:ext cx="6400800" cy="47374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Rectangle 1"/>
          <p:cNvSpPr/>
          <p:nvPr/>
        </p:nvSpPr>
        <p:spPr>
          <a:xfrm>
            <a:off x="2362200" y="1219200"/>
            <a:ext cx="5029200" cy="121920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Rectangle 2"/>
          <p:cNvSpPr/>
          <p:nvPr/>
        </p:nvSpPr>
        <p:spPr>
          <a:xfrm>
            <a:off x="914400" y="2438400"/>
            <a:ext cx="3581400" cy="1225741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Rectangle 3"/>
          <p:cNvSpPr/>
          <p:nvPr/>
        </p:nvSpPr>
        <p:spPr>
          <a:xfrm>
            <a:off x="1676400" y="3733800"/>
            <a:ext cx="3962400" cy="121920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Rectangle 4"/>
          <p:cNvSpPr/>
          <p:nvPr/>
        </p:nvSpPr>
        <p:spPr>
          <a:xfrm>
            <a:off x="5715000" y="3733800"/>
            <a:ext cx="1371600" cy="121920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Rectangle 5"/>
          <p:cNvSpPr/>
          <p:nvPr/>
        </p:nvSpPr>
        <p:spPr>
          <a:xfrm>
            <a:off x="2743200" y="4953000"/>
            <a:ext cx="4038600" cy="114300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TextBox 6"/>
          <p:cNvSpPr txBox="1"/>
          <p:nvPr/>
        </p:nvSpPr>
        <p:spPr>
          <a:xfrm>
            <a:off x="1447800" y="152400"/>
            <a:ext cx="60198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 smtClean="0"/>
              <a:t>How do you read this problem?</a:t>
            </a:r>
            <a:endParaRPr lang="en-US" sz="3600" dirty="0"/>
          </a:p>
        </p:txBody>
      </p:sp>
    </p:spTree>
    <p:extLst>
      <p:ext uri="{BB962C8B-B14F-4D97-AF65-F5344CB8AC3E}">
        <p14:creationId xmlns:p14="http://schemas.microsoft.com/office/powerpoint/2010/main" val="120431907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xit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down)">
                                      <p:cBhvr>
                                        <p:cTn id="6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xit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down)">
                                      <p:cBhvr>
                                        <p:cTn id="11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xit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down)">
                                      <p:cBhvr>
                                        <p:cTn id="16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xit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down)">
                                      <p:cBhvr>
                                        <p:cTn id="2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xit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down)">
                                      <p:cBhvr>
                                        <p:cTn id="26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  <p:bldP spid="4" grpId="0" animBg="1"/>
      <p:bldP spid="5" grpId="0" animBg="1"/>
      <p:bldP spid="6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28600" y="152400"/>
            <a:ext cx="83058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800" dirty="0" smtClean="0"/>
              <a:t>What problem is shown?</a:t>
            </a:r>
            <a:endParaRPr lang="en-US" sz="4800" dirty="0"/>
          </a:p>
        </p:txBody>
      </p:sp>
      <p:pic>
        <p:nvPicPr>
          <p:cNvPr id="5123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406" y="1000749"/>
            <a:ext cx="6248400" cy="58124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1759578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1961326" y="228600"/>
            <a:ext cx="3629135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4000" dirty="0"/>
              <a:t>Teach &amp; </a:t>
            </a:r>
            <a:r>
              <a:rPr lang="en-US" sz="4000" dirty="0" smtClean="0"/>
              <a:t>Reteach</a:t>
            </a:r>
            <a:endParaRPr lang="en-US" sz="4000" dirty="0"/>
          </a:p>
        </p:txBody>
      </p:sp>
      <p:pic>
        <p:nvPicPr>
          <p:cNvPr id="13314" name="Picture 2" descr="Image result for division with repeated subtraction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295400"/>
            <a:ext cx="9164370" cy="451734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37065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1961326" y="228600"/>
            <a:ext cx="5395644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4000" dirty="0"/>
              <a:t>Teach &amp; </a:t>
            </a:r>
            <a:r>
              <a:rPr lang="en-US" sz="4000" dirty="0" smtClean="0"/>
              <a:t>Reteach pg. 237 </a:t>
            </a:r>
            <a:endParaRPr lang="en-US" sz="4000" dirty="0"/>
          </a:p>
        </p:txBody>
      </p:sp>
      <p:pic>
        <p:nvPicPr>
          <p:cNvPr id="921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447800"/>
            <a:ext cx="8955386" cy="264673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2724179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1961326" y="228600"/>
            <a:ext cx="5395644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4000" dirty="0"/>
              <a:t>Teach &amp; Reteach  pg. </a:t>
            </a:r>
            <a:r>
              <a:rPr lang="en-US" sz="4000" dirty="0" smtClean="0"/>
              <a:t>235</a:t>
            </a:r>
            <a:endParaRPr lang="en-US" sz="4000" dirty="0"/>
          </a:p>
        </p:txBody>
      </p:sp>
      <p:pic>
        <p:nvPicPr>
          <p:cNvPr id="1024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066800"/>
            <a:ext cx="8795084" cy="1600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43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00400" y="2438400"/>
            <a:ext cx="3724275" cy="3086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37065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52400"/>
            <a:ext cx="7772400" cy="1470025"/>
          </a:xfrm>
        </p:spPr>
        <p:txBody>
          <a:bodyPr/>
          <a:lstStyle/>
          <a:p>
            <a:r>
              <a:rPr lang="en-US" dirty="0" smtClean="0"/>
              <a:t>Essential Skill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429000"/>
            <a:ext cx="6400800" cy="838200"/>
          </a:xfrm>
        </p:spPr>
        <p:txBody>
          <a:bodyPr>
            <a:normAutofit/>
          </a:bodyPr>
          <a:lstStyle/>
          <a:p>
            <a:r>
              <a:rPr lang="en-US" sz="4400" dirty="0" smtClean="0">
                <a:solidFill>
                  <a:schemeClr val="tx1"/>
                </a:solidFill>
              </a:rPr>
              <a:t>Will you be able to do this?</a:t>
            </a:r>
            <a:endParaRPr lang="en-US" sz="4400" dirty="0">
              <a:solidFill>
                <a:schemeClr val="tx1"/>
              </a:solidFill>
            </a:endParaRPr>
          </a:p>
        </p:txBody>
      </p:sp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91596932"/>
              </p:ext>
            </p:extLst>
          </p:nvPr>
        </p:nvGraphicFramePr>
        <p:xfrm>
          <a:off x="228600" y="4343400"/>
          <a:ext cx="8382000" cy="19812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794000"/>
                <a:gridCol w="2794000"/>
                <a:gridCol w="2794000"/>
              </a:tblGrid>
              <a:tr h="990600">
                <a:tc>
                  <a:txBody>
                    <a:bodyPr/>
                    <a:lstStyle/>
                    <a:p>
                      <a:pPr algn="ctr"/>
                      <a:r>
                        <a:rPr lang="en-US" sz="4000" dirty="0" smtClean="0"/>
                        <a:t>Yes!</a:t>
                      </a:r>
                      <a:endParaRPr lang="en-US" sz="4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4000" dirty="0" smtClean="0"/>
                        <a:t>Maybe</a:t>
                      </a:r>
                      <a:endParaRPr lang="en-US" sz="4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4000" dirty="0" smtClean="0"/>
                        <a:t>No</a:t>
                      </a:r>
                      <a:endParaRPr lang="en-US" sz="4000" dirty="0"/>
                    </a:p>
                  </a:txBody>
                  <a:tcPr/>
                </a:tc>
              </a:tr>
              <a:tr h="990600"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6" name="TextBox 5"/>
          <p:cNvSpPr txBox="1"/>
          <p:nvPr/>
        </p:nvSpPr>
        <p:spPr>
          <a:xfrm>
            <a:off x="685800" y="1676400"/>
            <a:ext cx="7696200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400" dirty="0" smtClean="0"/>
              <a:t>I can divide using the repeated subtraction</a:t>
            </a:r>
            <a:endParaRPr lang="en-US" sz="4400" dirty="0"/>
          </a:p>
        </p:txBody>
      </p:sp>
    </p:spTree>
    <p:extLst>
      <p:ext uri="{BB962C8B-B14F-4D97-AF65-F5344CB8AC3E}">
        <p14:creationId xmlns:p14="http://schemas.microsoft.com/office/powerpoint/2010/main" val="18629920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762000"/>
          </a:xfrm>
        </p:spPr>
        <p:txBody>
          <a:bodyPr>
            <a:normAutofit/>
          </a:bodyPr>
          <a:lstStyle/>
          <a:p>
            <a:r>
              <a:rPr lang="en-US" dirty="0" smtClean="0"/>
              <a:t>Share and Show – Pg. 237 </a:t>
            </a:r>
            <a:endParaRPr lang="en-US" dirty="0"/>
          </a:p>
        </p:txBody>
      </p:sp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90" y="685800"/>
            <a:ext cx="8835242" cy="1828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5178497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219200" y="0"/>
            <a:ext cx="69342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000" b="1" dirty="0" smtClean="0"/>
              <a:t>The Friday Quiz </a:t>
            </a:r>
            <a:r>
              <a:rPr lang="en-US" sz="3600" dirty="0" smtClean="0"/>
              <a:t>– Pg. 239 </a:t>
            </a:r>
            <a:endParaRPr lang="en-US" sz="3600" dirty="0"/>
          </a:p>
        </p:txBody>
      </p:sp>
      <p:pic>
        <p:nvPicPr>
          <p:cNvPr id="1229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8241" y="990600"/>
            <a:ext cx="8804045" cy="384148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533400" y="609600"/>
            <a:ext cx="8229600" cy="3810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 smtClean="0"/>
              <a:t>Use an extra sheet of paper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511033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639762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Calculator Problem</a:t>
            </a:r>
            <a:endParaRPr lang="en-US" dirty="0"/>
          </a:p>
        </p:txBody>
      </p:sp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" y="533400"/>
            <a:ext cx="9109517" cy="5638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3172420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15962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Exit Ticket – Pg. 238 </a:t>
            </a:r>
            <a:endParaRPr lang="en-US" dirty="0"/>
          </a:p>
        </p:txBody>
      </p:sp>
      <p:pic>
        <p:nvPicPr>
          <p:cNvPr id="1126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62" y="1165004"/>
            <a:ext cx="9126623" cy="310219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5138349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17591" y="24143"/>
            <a:ext cx="8229600" cy="715962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Explain your thinking – pg. 237 </a:t>
            </a:r>
            <a:endParaRPr lang="en-US" dirty="0"/>
          </a:p>
        </p:txBody>
      </p:sp>
      <p:pic>
        <p:nvPicPr>
          <p:cNvPr id="1536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" y="1676400"/>
            <a:ext cx="8972499" cy="2895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8348073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1727</TotalTime>
  <Words>102</Words>
  <Application>Microsoft Office PowerPoint</Application>
  <PresentationFormat>On-screen Show (4:3)</PresentationFormat>
  <Paragraphs>23</Paragraphs>
  <Slides>15</Slides>
  <Notes>1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size="16" baseType="lpstr">
      <vt:lpstr>Office Theme</vt:lpstr>
      <vt:lpstr>PowerPoint Presentation</vt:lpstr>
      <vt:lpstr>PowerPoint Presentation</vt:lpstr>
      <vt:lpstr>Fluency  Division is the inverse of multiplication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Essential Skill</vt:lpstr>
      <vt:lpstr>Share and Show – Pg. 237 </vt:lpstr>
      <vt:lpstr>PowerPoint Presentation</vt:lpstr>
      <vt:lpstr>Calculator Problem</vt:lpstr>
      <vt:lpstr>Exit Ticket – Pg. 238 </vt:lpstr>
      <vt:lpstr>Explain your thinking – pg. 237 </vt:lpstr>
    </vt:vector>
  </TitlesOfParts>
  <Company>DOD Education Activity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Mercen, David, Mr., CIV, OSD/DoDEA-Europe</dc:creator>
  <cp:lastModifiedBy>david</cp:lastModifiedBy>
  <cp:revision>194</cp:revision>
  <dcterms:created xsi:type="dcterms:W3CDTF">2018-04-25T09:49:31Z</dcterms:created>
  <dcterms:modified xsi:type="dcterms:W3CDTF">2019-11-13T04:59:59Z</dcterms:modified>
</cp:coreProperties>
</file>