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17"/>
  </p:notesMasterIdLst>
  <p:sldIdLst>
    <p:sldId id="256" r:id="rId2"/>
    <p:sldId id="350" r:id="rId3"/>
    <p:sldId id="302" r:id="rId4"/>
    <p:sldId id="347" r:id="rId5"/>
    <p:sldId id="260" r:id="rId6"/>
    <p:sldId id="339" r:id="rId7"/>
    <p:sldId id="338" r:id="rId8"/>
    <p:sldId id="349" r:id="rId9"/>
    <p:sldId id="346" r:id="rId10"/>
    <p:sldId id="257" r:id="rId11"/>
    <p:sldId id="293" r:id="rId12"/>
    <p:sldId id="344" r:id="rId13"/>
    <p:sldId id="348" r:id="rId14"/>
    <p:sldId id="267" r:id="rId15"/>
    <p:sldId id="286" r:id="rId16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=""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=""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5940675A-B579-460E-94D1-54222C63F5DA}" styleName="No Style, Table Grid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tx1"/>
              </a:solidFill>
            </a:ln>
          </a:left>
          <a:right>
            <a:ln w="12700" cmpd="sng">
              <a:solidFill>
                <a:schemeClr val="tx1"/>
              </a:solidFill>
            </a:ln>
          </a:right>
          <a:top>
            <a:ln w="12700" cmpd="sng">
              <a:solidFill>
                <a:schemeClr val="tx1"/>
              </a:solidFill>
            </a:ln>
          </a:top>
          <a:bottom>
            <a:ln w="12700" cmpd="sng">
              <a:solidFill>
                <a:schemeClr val="tx1"/>
              </a:solidFill>
            </a:ln>
          </a:bottom>
          <a:insideH>
            <a:ln w="12700" cmpd="sng">
              <a:solidFill>
                <a:schemeClr val="tx1"/>
              </a:solidFill>
            </a:ln>
          </a:insideH>
          <a:insideV>
            <a:ln w="12700" cmpd="sng">
              <a:solidFill>
                <a:schemeClr val="tx1"/>
              </a:solidFill>
            </a:ln>
          </a:insideV>
        </a:tcBdr>
        <a:fill>
          <a:noFill/>
        </a:fill>
      </a:tcStyle>
    </a:wholeTbl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SorterView">
  <p:normalViewPr>
    <p:restoredLeft sz="15620"/>
    <p:restoredTop sz="94660"/>
  </p:normalViewPr>
  <p:slideViewPr>
    <p:cSldViewPr>
      <p:cViewPr varScale="1">
        <p:scale>
          <a:sx n="84" d="100"/>
          <a:sy n="84" d="100"/>
        </p:scale>
        <p:origin x="-1402" y="-67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sorterViewPr>
    <p:cViewPr>
      <p:scale>
        <a:sx n="90" d="100"/>
        <a:sy n="90" d="100"/>
      </p:scale>
      <p:origin x="0" y="0"/>
    </p:cViewPr>
  </p:sorter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presProps" Target="presProps.xml"/><Relationship Id="rId3" Type="http://schemas.openxmlformats.org/officeDocument/2006/relationships/slide" Target="slides/slide2.xml"/><Relationship Id="rId21" Type="http://schemas.openxmlformats.org/officeDocument/2006/relationships/tableStyles" Target="tableStyle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notesMaster" Target="notesMasters/notesMaster1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theme" Target="theme/them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10" Type="http://schemas.openxmlformats.org/officeDocument/2006/relationships/slide" Target="slides/slide9.xml"/><Relationship Id="rId19" Type="http://schemas.openxmlformats.org/officeDocument/2006/relationships/viewProps" Target="viewProp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F8D660C5-337A-44A5-9128-25576948BD3D}" type="datetimeFigureOut">
              <a:rPr lang="en-US" smtClean="0"/>
              <a:t>2/11/2020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48D7EF6C-E23C-4654-9260-C9B0BC9903B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862394557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8D7EF6C-E23C-4654-9260-C9B0BC9903B7}" type="slidenum">
              <a:rPr lang="en-US" smtClean="0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516333659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6F38AD8-2AB3-4182-A33A-F16C15829B5E}" type="datetimeFigureOut">
              <a:rPr lang="en-US" smtClean="0"/>
              <a:t>2/11/2020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7E759F4-E157-42F5-B638-20F95EBA32E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061632941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6F38AD8-2AB3-4182-A33A-F16C15829B5E}" type="datetimeFigureOut">
              <a:rPr lang="en-US" smtClean="0"/>
              <a:t>2/11/2020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7E759F4-E157-42F5-B638-20F95EBA32E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1302005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6F38AD8-2AB3-4182-A33A-F16C15829B5E}" type="datetimeFigureOut">
              <a:rPr lang="en-US" smtClean="0"/>
              <a:t>2/11/2020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7E759F4-E157-42F5-B638-20F95EBA32E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756107039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6F38AD8-2AB3-4182-A33A-F16C15829B5E}" type="datetimeFigureOut">
              <a:rPr lang="en-US" smtClean="0"/>
              <a:t>2/11/2020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7E759F4-E157-42F5-B638-20F95EBA32E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377346995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6F38AD8-2AB3-4182-A33A-F16C15829B5E}" type="datetimeFigureOut">
              <a:rPr lang="en-US" smtClean="0"/>
              <a:t>2/11/2020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7E759F4-E157-42F5-B638-20F95EBA32E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323404159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6F38AD8-2AB3-4182-A33A-F16C15829B5E}" type="datetimeFigureOut">
              <a:rPr lang="en-US" smtClean="0"/>
              <a:t>2/11/2020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7E759F4-E157-42F5-B638-20F95EBA32E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86569919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6F38AD8-2AB3-4182-A33A-F16C15829B5E}" type="datetimeFigureOut">
              <a:rPr lang="en-US" smtClean="0"/>
              <a:t>2/11/2020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7E759F4-E157-42F5-B638-20F95EBA32E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3398724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6F38AD8-2AB3-4182-A33A-F16C15829B5E}" type="datetimeFigureOut">
              <a:rPr lang="en-US" smtClean="0"/>
              <a:t>2/11/2020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7E759F4-E157-42F5-B638-20F95EBA32E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302936063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6F38AD8-2AB3-4182-A33A-F16C15829B5E}" type="datetimeFigureOut">
              <a:rPr lang="en-US" smtClean="0"/>
              <a:t>2/11/2020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7E759F4-E157-42F5-B638-20F95EBA32E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569528827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6F38AD8-2AB3-4182-A33A-F16C15829B5E}" type="datetimeFigureOut">
              <a:rPr lang="en-US" smtClean="0"/>
              <a:t>2/11/2020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7E759F4-E157-42F5-B638-20F95EBA32E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4279899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6F38AD8-2AB3-4182-A33A-F16C15829B5E}" type="datetimeFigureOut">
              <a:rPr lang="en-US" smtClean="0"/>
              <a:t>2/11/2020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7E759F4-E157-42F5-B638-20F95EBA32E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178322229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26F38AD8-2AB3-4182-A33A-F16C15829B5E}" type="datetimeFigureOut">
              <a:rPr lang="en-US" smtClean="0"/>
              <a:t>2/11/2020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D7E759F4-E157-42F5-B638-20F95EBA32E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19274177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anose="020B0604020202020204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6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6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6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10.png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7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png"/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7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png"/><Relationship Id="rId1" Type="http://schemas.openxmlformats.org/officeDocument/2006/relationships/slideLayout" Target="../slideLayouts/slideLayout7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png"/><Relationship Id="rId1" Type="http://schemas.openxmlformats.org/officeDocument/2006/relationships/slideLayout" Target="../slideLayouts/slideLayout7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6.png"/><Relationship Id="rId1" Type="http://schemas.openxmlformats.org/officeDocument/2006/relationships/slideLayout" Target="../slideLayouts/slideLayout6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6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8.png"/><Relationship Id="rId1" Type="http://schemas.openxmlformats.org/officeDocument/2006/relationships/slideLayout" Target="../slideLayouts/slideLayout6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990600" y="0"/>
            <a:ext cx="6400800" cy="1752600"/>
          </a:xfrm>
        </p:spPr>
        <p:txBody>
          <a:bodyPr/>
          <a:lstStyle/>
          <a:p>
            <a:r>
              <a:rPr lang="en-US" dirty="0" smtClean="0"/>
              <a:t>Chapter 8</a:t>
            </a:r>
          </a:p>
          <a:p>
            <a:r>
              <a:rPr lang="en-US" dirty="0" smtClean="0"/>
              <a:t>Lesson 8.3</a:t>
            </a:r>
          </a:p>
        </p:txBody>
      </p:sp>
      <p:pic>
        <p:nvPicPr>
          <p:cNvPr id="1026" name="Picture 2" descr="Go Math! Student Set 2016 Grade 4 | Main photo (Cover)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981200" y="1360714"/>
            <a:ext cx="4454452" cy="54864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37240062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From Earlier…</a:t>
            </a:r>
            <a:endParaRPr lang="en-US" dirty="0"/>
          </a:p>
        </p:txBody>
      </p:sp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90600" y="2128838"/>
            <a:ext cx="6819900" cy="8667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2163521954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218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122748" y="76200"/>
            <a:ext cx="6810375" cy="457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" name="TextBox 1"/>
          <p:cNvSpPr txBox="1"/>
          <p:nvPr/>
        </p:nvSpPr>
        <p:spPr>
          <a:xfrm>
            <a:off x="1371718" y="531137"/>
            <a:ext cx="6096000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4000" dirty="0" smtClean="0"/>
              <a:t>PARCC Practice</a:t>
            </a:r>
            <a:endParaRPr lang="en-US" sz="4000" dirty="0"/>
          </a:p>
        </p:txBody>
      </p:sp>
      <p:pic>
        <p:nvPicPr>
          <p:cNvPr id="8194" name="Picture 2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52400" y="1524000"/>
            <a:ext cx="8915400" cy="18288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302811457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22146" y="0"/>
            <a:ext cx="8229600" cy="1143000"/>
          </a:xfrm>
        </p:spPr>
        <p:txBody>
          <a:bodyPr/>
          <a:lstStyle/>
          <a:p>
            <a:r>
              <a:rPr lang="en-US" dirty="0" smtClean="0"/>
              <a:t>Let’s Look Back!</a:t>
            </a:r>
            <a:endParaRPr lang="en-US" dirty="0"/>
          </a:p>
        </p:txBody>
      </p:sp>
      <p:pic>
        <p:nvPicPr>
          <p:cNvPr id="10242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28600" y="1219200"/>
            <a:ext cx="8610600" cy="32004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23117517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505200" y="274638"/>
            <a:ext cx="2362200" cy="563562"/>
          </a:xfrm>
        </p:spPr>
        <p:txBody>
          <a:bodyPr>
            <a:normAutofit fontScale="90000"/>
          </a:bodyPr>
          <a:lstStyle/>
          <a:p>
            <a:r>
              <a:rPr lang="en-US" dirty="0" smtClean="0"/>
              <a:t>Fluency</a:t>
            </a:r>
            <a:r>
              <a:rPr lang="en-US" dirty="0"/>
              <a:t/>
            </a:r>
            <a:br>
              <a:rPr lang="en-US" dirty="0"/>
            </a:br>
            <a:endParaRPr lang="en-US" dirty="0"/>
          </a:p>
        </p:txBody>
      </p:sp>
      <p:pic>
        <p:nvPicPr>
          <p:cNvPr id="12290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14400" y="650460"/>
            <a:ext cx="6858000" cy="619466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360650728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/>
          <p:cNvSpPr txBox="1"/>
          <p:nvPr/>
        </p:nvSpPr>
        <p:spPr>
          <a:xfrm>
            <a:off x="1301853" y="64541"/>
            <a:ext cx="5867400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5400" dirty="0" smtClean="0"/>
              <a:t>Watch This Kids</a:t>
            </a:r>
            <a:endParaRPr lang="en-US" sz="5400" dirty="0"/>
          </a:p>
        </p:txBody>
      </p:sp>
      <p:pic>
        <p:nvPicPr>
          <p:cNvPr id="9218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6200" y="1295400"/>
            <a:ext cx="8858250" cy="28479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54428216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1301853" y="64541"/>
            <a:ext cx="5867400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3200" dirty="0" smtClean="0"/>
              <a:t>Teach and Reteach -  Pg. 469 </a:t>
            </a:r>
            <a:endParaRPr lang="en-US" sz="3200" dirty="0"/>
          </a:p>
        </p:txBody>
      </p:sp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1" y="990600"/>
            <a:ext cx="8669383" cy="838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027" name="Picture 3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677183" y="2398697"/>
            <a:ext cx="3476625" cy="44291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028" name="Picture 4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0257" y="2514601"/>
            <a:ext cx="5722843" cy="214015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152451230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1301853" y="64541"/>
            <a:ext cx="5867400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3200" dirty="0" smtClean="0"/>
              <a:t>Teach and Reteach -  Pg. 470 </a:t>
            </a:r>
            <a:endParaRPr lang="en-US" sz="3200" dirty="0"/>
          </a:p>
        </p:txBody>
      </p:sp>
      <p:pic>
        <p:nvPicPr>
          <p:cNvPr id="2050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149453" y="649316"/>
            <a:ext cx="6019800" cy="596953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142762549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762000" y="152400"/>
            <a:ext cx="7010400" cy="76944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4400" dirty="0" smtClean="0"/>
              <a:t>Share and Show pg. 471 </a:t>
            </a:r>
            <a:endParaRPr lang="en-US" sz="4400" dirty="0"/>
          </a:p>
        </p:txBody>
      </p:sp>
      <p:pic>
        <p:nvPicPr>
          <p:cNvPr id="3074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28599" y="1063122"/>
            <a:ext cx="7419975" cy="23907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3075" name="Picture 3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28599" y="3657599"/>
            <a:ext cx="5410201" cy="262839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399199827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429000"/>
            <a:ext cx="6400800" cy="838200"/>
          </a:xfrm>
        </p:spPr>
        <p:txBody>
          <a:bodyPr>
            <a:normAutofit/>
          </a:bodyPr>
          <a:lstStyle/>
          <a:p>
            <a:r>
              <a:rPr lang="en-US" sz="4400" dirty="0" smtClean="0">
                <a:solidFill>
                  <a:schemeClr val="tx1"/>
                </a:solidFill>
              </a:rPr>
              <a:t>Will you be able to do this?</a:t>
            </a:r>
            <a:endParaRPr lang="en-US" sz="4400" dirty="0">
              <a:solidFill>
                <a:schemeClr val="tx1"/>
              </a:solidFill>
            </a:endParaRPr>
          </a:p>
        </p:txBody>
      </p:sp>
      <p:graphicFrame>
        <p:nvGraphicFramePr>
          <p:cNvPr id="4" name="Table 3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591596932"/>
              </p:ext>
            </p:extLst>
          </p:nvPr>
        </p:nvGraphicFramePr>
        <p:xfrm>
          <a:off x="228600" y="4343400"/>
          <a:ext cx="8382000" cy="198120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794000"/>
                <a:gridCol w="2794000"/>
                <a:gridCol w="2794000"/>
              </a:tblGrid>
              <a:tr h="990600">
                <a:tc>
                  <a:txBody>
                    <a:bodyPr/>
                    <a:lstStyle/>
                    <a:p>
                      <a:pPr algn="ctr"/>
                      <a:r>
                        <a:rPr lang="en-US" sz="4000" dirty="0" smtClean="0"/>
                        <a:t>Yes!</a:t>
                      </a:r>
                      <a:endParaRPr lang="en-US" sz="40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4000" dirty="0" smtClean="0"/>
                        <a:t>Maybe</a:t>
                      </a:r>
                      <a:endParaRPr lang="en-US" sz="40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4000" dirty="0" smtClean="0"/>
                        <a:t>No</a:t>
                      </a:r>
                      <a:endParaRPr lang="en-US" sz="4000" dirty="0"/>
                    </a:p>
                  </a:txBody>
                  <a:tcPr/>
                </a:tc>
              </a:tr>
              <a:tr h="990600">
                <a:tc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/>
                </a:tc>
              </a:tr>
            </a:tbl>
          </a:graphicData>
        </a:graphic>
      </p:graphicFrame>
      <p:sp>
        <p:nvSpPr>
          <p:cNvPr id="7" name="TextBox 6"/>
          <p:cNvSpPr txBox="1"/>
          <p:nvPr/>
        </p:nvSpPr>
        <p:spPr>
          <a:xfrm>
            <a:off x="990600" y="609600"/>
            <a:ext cx="7162800" cy="175432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5400" dirty="0" smtClean="0"/>
              <a:t>I can multiply whole numbers and fractions</a:t>
            </a:r>
          </a:p>
        </p:txBody>
      </p:sp>
    </p:spTree>
    <p:extLst>
      <p:ext uri="{BB962C8B-B14F-4D97-AF65-F5344CB8AC3E}">
        <p14:creationId xmlns:p14="http://schemas.microsoft.com/office/powerpoint/2010/main" val="186299206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/>
          <p:cNvSpPr txBox="1"/>
          <p:nvPr/>
        </p:nvSpPr>
        <p:spPr>
          <a:xfrm>
            <a:off x="381000" y="152400"/>
            <a:ext cx="8153400" cy="76944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4400" dirty="0" smtClean="0"/>
              <a:t>On Your Own - Pg. 471 </a:t>
            </a:r>
            <a:endParaRPr lang="en-US" sz="4400" dirty="0"/>
          </a:p>
        </p:txBody>
      </p:sp>
      <p:pic>
        <p:nvPicPr>
          <p:cNvPr id="4098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1687" y="1295400"/>
            <a:ext cx="9070258" cy="3810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66671087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457200" y="0"/>
            <a:ext cx="7696200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4000" b="1" dirty="0" smtClean="0"/>
              <a:t>The Friday Quiz </a:t>
            </a:r>
            <a:r>
              <a:rPr lang="en-US" sz="3600" dirty="0" smtClean="0"/>
              <a:t>– Pg. 473</a:t>
            </a:r>
            <a:endParaRPr lang="en-US" sz="3600" dirty="0"/>
          </a:p>
        </p:txBody>
      </p:sp>
      <p:pic>
        <p:nvPicPr>
          <p:cNvPr id="6146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6200" y="707886"/>
            <a:ext cx="8686800" cy="402220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76258730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76200"/>
            <a:ext cx="8229600" cy="1143000"/>
          </a:xfrm>
        </p:spPr>
        <p:txBody>
          <a:bodyPr/>
          <a:lstStyle/>
          <a:p>
            <a:r>
              <a:rPr lang="en-US" dirty="0" smtClean="0"/>
              <a:t>Bet you can’t solve this..	</a:t>
            </a:r>
            <a:endParaRPr lang="en-US" dirty="0"/>
          </a:p>
        </p:txBody>
      </p:sp>
      <p:pic>
        <p:nvPicPr>
          <p:cNvPr id="11266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1524000"/>
            <a:ext cx="9009788" cy="16764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582170226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0"/>
            <a:ext cx="8229600" cy="639762"/>
          </a:xfrm>
        </p:spPr>
        <p:txBody>
          <a:bodyPr>
            <a:normAutofit fontScale="90000"/>
          </a:bodyPr>
          <a:lstStyle/>
          <a:p>
            <a:r>
              <a:rPr lang="en-US" dirty="0" smtClean="0"/>
              <a:t>Calculator Problem</a:t>
            </a:r>
            <a:endParaRPr lang="en-US" dirty="0"/>
          </a:p>
        </p:txBody>
      </p:sp>
      <p:pic>
        <p:nvPicPr>
          <p:cNvPr id="7170" name="Picture 2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6200" y="838199"/>
            <a:ext cx="8915400" cy="558083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131724208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33196"/>
            <a:ext cx="8229600" cy="1143000"/>
          </a:xfrm>
        </p:spPr>
        <p:txBody>
          <a:bodyPr/>
          <a:lstStyle/>
          <a:p>
            <a:r>
              <a:rPr lang="en-US" dirty="0" smtClean="0"/>
              <a:t>Exit Ticket – pg. </a:t>
            </a:r>
            <a:endParaRPr lang="en-US" dirty="0"/>
          </a:p>
        </p:txBody>
      </p:sp>
      <p:pic>
        <p:nvPicPr>
          <p:cNvPr id="5122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676400" y="990600"/>
            <a:ext cx="6172200" cy="574692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198504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2356</TotalTime>
  <Words>84</Words>
  <Application>Microsoft Office PowerPoint</Application>
  <PresentationFormat>On-screen Show (4:3)</PresentationFormat>
  <Paragraphs>21</Paragraphs>
  <Slides>15</Slides>
  <Notes>1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15</vt:i4>
      </vt:variant>
    </vt:vector>
  </HeadingPairs>
  <TitlesOfParts>
    <vt:vector size="16" baseType="lpstr">
      <vt:lpstr>Office Theme</vt:lpstr>
      <vt:lpstr>PowerPoint Presentation</vt:lpstr>
      <vt:lpstr>From Earlier…</vt:lpstr>
      <vt:lpstr>PowerPoint Presentation</vt:lpstr>
      <vt:lpstr>Let’s Look Back!</vt:lpstr>
      <vt:lpstr>Fluency 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Bet you can’t solve this.. </vt:lpstr>
      <vt:lpstr>Calculator Problem</vt:lpstr>
      <vt:lpstr>Exit Ticket – pg. </vt:lpstr>
    </vt:vector>
  </TitlesOfParts>
  <Company>DOD Education Activity</Company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Mercen, David, Mr., CIV, OSD/DoDEA-Europe</dc:creator>
  <cp:lastModifiedBy>david</cp:lastModifiedBy>
  <cp:revision>494</cp:revision>
  <dcterms:created xsi:type="dcterms:W3CDTF">2018-04-25T09:49:31Z</dcterms:created>
  <dcterms:modified xsi:type="dcterms:W3CDTF">2020-02-11T15:54:52Z</dcterms:modified>
</cp:coreProperties>
</file>